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1"/>
  </p:notesMasterIdLst>
  <p:handoutMasterIdLst>
    <p:handoutMasterId r:id="rId12"/>
  </p:handoutMasterIdLst>
  <p:sldIdLst>
    <p:sldId id="256" r:id="rId5"/>
    <p:sldId id="257" r:id="rId6"/>
    <p:sldId id="261" r:id="rId7"/>
    <p:sldId id="260" r:id="rId8"/>
    <p:sldId id="259" r:id="rId9"/>
    <p:sldId id="27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5653" autoAdjust="0"/>
    <p:restoredTop sz="86432" autoAdjust="0"/>
  </p:normalViewPr>
  <p:slideViewPr>
    <p:cSldViewPr snapToGrid="0">
      <p:cViewPr>
        <p:scale>
          <a:sx n="70" d="100"/>
          <a:sy n="70" d="100"/>
        </p:scale>
        <p:origin x="-100" y="1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pPr/>
              <a:t>10/10/2023</a:t>
            </a:fld>
            <a:endParaRPr lang="en-US" dirty="0"/>
          </a:p>
        </p:txBody>
      </p:sp>
      <p:sp>
        <p:nvSpPr>
          <p:cNvPr id="4" name="Footer Placeholder 3">
            <a:extLst>
              <a:ext uri="{FF2B5EF4-FFF2-40B4-BE49-F238E27FC236}">
                <a16:creationId xmlns=""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pPr/>
              <a:t>‹#›</a:t>
            </a:fld>
            <a:endParaRPr lang="en-US" dirty="0"/>
          </a:p>
        </p:txBody>
      </p:sp>
    </p:spTree>
    <p:extLst>
      <p:ext uri="{BB962C8B-B14F-4D97-AF65-F5344CB8AC3E}">
        <p14:creationId xmlns=""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pPr/>
              <a:t>10/10/2023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pPr/>
              <a:t>‹#›</a:t>
            </a:fld>
            <a:endParaRPr lang="en-US" dirty="0"/>
          </a:p>
        </p:txBody>
      </p:sp>
    </p:spTree>
    <p:extLst>
      <p:ext uri="{BB962C8B-B14F-4D97-AF65-F5344CB8AC3E}">
        <p14:creationId xmlns=""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1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13.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12.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3.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3.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4.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4.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9.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11.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11.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13.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C7F6B47B-FE57-44F5-B5A8-26DF978ABF2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 xmlns:a16="http://schemas.microsoft.com/office/drawing/2014/main" id="{133E6176-F4F6-41F9-8F2A-BA6586E1658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 xmlns:a16="http://schemas.microsoft.com/office/drawing/2014/main" id="{84044BB2-E43C-47D4-AA71-04F22AA35EAE}"/>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 xmlns:a16="http://schemas.microsoft.com/office/drawing/2014/main" id="{9172C710-E0AE-4BB2-88CC-99E77C188CA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 xmlns:a16="http://schemas.microsoft.com/office/drawing/2014/main" id="{C6886378-0368-485F-8D6E-3C9CB4C63C1F}"/>
              </a:ext>
              <a:ext uri="{C183D7F6-B498-43B3-948B-1728B52AA6E4}">
                <adec:decorative xmlns=""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58EB2C4E-9EF3-4CC7-9BDE-ED5598CCBF65}"/>
              </a:ext>
              <a:ext uri="{C183D7F6-B498-43B3-948B-1728B52AA6E4}">
                <adec:decorative xmlns=""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FEDCC43F-6D79-4D9A-A842-74287B40D33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 xmlns:a16="http://schemas.microsoft.com/office/drawing/2014/main" id="{41C2529C-151F-488B-A358-D60A3D5521D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 xmlns:a16="http://schemas.microsoft.com/office/drawing/2014/main" id="{CBAACD0B-92AC-4BB5-B2A1-E707BF046136}"/>
              </a:ext>
              <a:ext uri="{C183D7F6-B498-43B3-948B-1728B52AA6E4}">
                <adec:decorative xmlns=""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 xmlns:a16="http://schemas.microsoft.com/office/drawing/2014/main" id="{7A55D8F5-8A01-4257-9CE6-A1B977F30FF3}"/>
              </a:ext>
              <a:ext uri="{C183D7F6-B498-43B3-948B-1728B52AA6E4}">
                <adec:decorative xmlns=""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00F2C8F2-9655-45C9-AEF1-0F524E90442A}"/>
              </a:ext>
              <a:ext uri="{C183D7F6-B498-43B3-948B-1728B52AA6E4}">
                <adec:decorative xmlns=""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 xmlns:a16="http://schemas.microsoft.com/office/drawing/2014/main" id="{4458165E-0BB4-4621-BC5C-EB2DDE22E4AC}"/>
              </a:ext>
              <a:ext uri="{C183D7F6-B498-43B3-948B-1728B52AA6E4}">
                <adec:decorative xmlns=""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 xmlns:a16="http://schemas.microsoft.com/office/drawing/2014/main" id="{6F4798AF-A852-4991-B42B-A74C23574580}"/>
              </a:ext>
              <a:ext uri="{C183D7F6-B498-43B3-948B-1728B52AA6E4}">
                <adec:decorative xmlns=""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CBCA52D7-A558-4733-BD5C-28751C99A1DB}"/>
              </a:ext>
              <a:ext uri="{C183D7F6-B498-43B3-948B-1728B52AA6E4}">
                <adec:decorative xmlns=""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 xmlns:a16="http://schemas.microsoft.com/office/drawing/2014/main" id="{0D59F18F-5BD3-4E80-A69E-6D92DA9BB54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 xmlns:a16="http://schemas.microsoft.com/office/drawing/2014/main" id="{79CFC79B-A403-4086-AB1A-E4F1F5AC31F2}"/>
              </a:ext>
              <a:ext uri="{C183D7F6-B498-43B3-948B-1728B52AA6E4}">
                <adec:decorative xmlns=""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 xmlns:a16="http://schemas.microsoft.com/office/drawing/2014/main" id="{97A40874-7B89-4A5D-9562-21D6994C3946}"/>
              </a:ext>
              <a:ext uri="{C183D7F6-B498-43B3-948B-1728B52AA6E4}">
                <adec:decorative xmlns=""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 xmlns:a16="http://schemas.microsoft.com/office/drawing/2014/main" id="{0ADA1982-C216-4747-ACCC-39BC3F50B10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 xmlns:a16="http://schemas.microsoft.com/office/drawing/2014/main" id="{6F8B9974-85ED-46AA-8617-AC54C847B6B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 xmlns:a16="http://schemas.microsoft.com/office/drawing/2014/main" id="{5EDBA775-4308-4BDB-B966-8167F3D04FF5}"/>
              </a:ext>
              <a:ext uri="{C183D7F6-B498-43B3-948B-1728B52AA6E4}">
                <adec:decorative xmlns=""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 xmlns:a16="http://schemas.microsoft.com/office/drawing/2014/main" id="{8BDDB0B0-BDCD-459F-AF20-19E1A7217639}"/>
              </a:ext>
              <a:ext uri="{C183D7F6-B498-43B3-948B-1728B52AA6E4}">
                <adec:decorative xmlns=""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 xmlns:a16="http://schemas.microsoft.com/office/drawing/2014/main" id="{69A8E9D1-9673-42D1-A573-05CDC9EF884A}"/>
              </a:ext>
              <a:ext uri="{C183D7F6-B498-43B3-948B-1728B52AA6E4}">
                <adec:decorative xmlns=""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 xmlns:a16="http://schemas.microsoft.com/office/drawing/2014/main" id="{52F851C1-89A7-44A6-8617-10C435FCD396}"/>
              </a:ext>
              <a:ext uri="{C183D7F6-B498-43B3-948B-1728B52AA6E4}">
                <adec:decorative xmlns=""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 xmlns:a16="http://schemas.microsoft.com/office/drawing/2014/main" id="{8A79A51B-CC7A-4B36-B457-AF323638813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 xmlns:a16="http://schemas.microsoft.com/office/drawing/2014/main" id="{18B0121B-CD0E-495B-9B36-4E88EA4A9786}"/>
              </a:ext>
              <a:ext uri="{C183D7F6-B498-43B3-948B-1728B52AA6E4}">
                <adec:decorative xmlns=""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 xmlns:a16="http://schemas.microsoft.com/office/drawing/2014/main" id="{D319C8D5-E3A6-45C8-8A64-1C1B70C90DD1}"/>
              </a:ext>
              <a:ext uri="{C183D7F6-B498-43B3-948B-1728B52AA6E4}">
                <adec:decorative xmlns=""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 xmlns:a16="http://schemas.microsoft.com/office/drawing/2014/main" id="{01486F31-E79E-4E60-8749-B8036B3F096A}"/>
              </a:ext>
              <a:ext uri="{C183D7F6-B498-43B3-948B-1728B52AA6E4}">
                <adec:decorative xmlns=""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 xmlns:a16="http://schemas.microsoft.com/office/drawing/2014/main" id="{8139AA92-1781-41FF-9168-9F70B1CD9FB7}"/>
              </a:ext>
              <a:ext uri="{C183D7F6-B498-43B3-948B-1728B52AA6E4}">
                <adec:decorative xmlns=""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 xmlns:a16="http://schemas.microsoft.com/office/drawing/2014/main" id="{9DC42105-8FBF-4317-8822-399B1F791ABF}"/>
              </a:ext>
              <a:ext uri="{C183D7F6-B498-43B3-948B-1728B52AA6E4}">
                <adec:decorative xmlns=""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 xmlns:a16="http://schemas.microsoft.com/office/drawing/2014/main" id="{644C80F9-E615-4699-A719-131E62011769}"/>
              </a:ext>
              <a:ext uri="{C183D7F6-B498-43B3-948B-1728B52AA6E4}">
                <adec:decorative xmlns=""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 xmlns:a16="http://schemas.microsoft.com/office/drawing/2014/main" id="{191882A0-07C5-40D6-9520-02882775B26A}"/>
              </a:ext>
              <a:ext uri="{C183D7F6-B498-43B3-948B-1728B52AA6E4}">
                <adec:decorative xmlns=""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 xmlns:a16="http://schemas.microsoft.com/office/drawing/2014/main" id="{242E90BB-F1EA-466F-939C-623189DF3ADD}"/>
              </a:ext>
              <a:ext uri="{C183D7F6-B498-43B3-948B-1728B52AA6E4}">
                <adec:decorative xmlns=""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 xmlns:a16="http://schemas.microsoft.com/office/drawing/2014/main" id="{CBBFD36F-B307-4513-ABAD-4A02FF737176}"/>
              </a:ext>
              <a:ext uri="{C183D7F6-B498-43B3-948B-1728B52AA6E4}">
                <adec:decorative xmlns=""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 xmlns:a16="http://schemas.microsoft.com/office/drawing/2014/main" id="{2E69D0B1-6D57-4A70-9C3C-F3A072AAA324}"/>
              </a:ext>
              <a:ext uri="{C183D7F6-B498-43B3-948B-1728B52AA6E4}">
                <adec:decorative xmlns=""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 xmlns:a16="http://schemas.microsoft.com/office/drawing/2014/main" id="{95C6593C-7D72-47FB-AACE-F8848EAFA3AB}"/>
              </a:ext>
              <a:ext uri="{C183D7F6-B498-43B3-948B-1728B52AA6E4}">
                <adec:decorative xmlns=""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 xmlns:a16="http://schemas.microsoft.com/office/drawing/2014/main" id="{17DE9787-F8D7-4BBC-B3C0-144EEF473023}"/>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 xmlns:a16="http://schemas.microsoft.com/office/drawing/2014/main" id="{65AAE033-7EA4-4A87-A126-29FE42764512}"/>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 xmlns:a16="http://schemas.microsoft.com/office/drawing/2014/main" id="{A5F6FE17-A48F-4A3E-8719-1DE83CD6B4C5}"/>
              </a:ext>
              <a:ext uri="{C183D7F6-B498-43B3-948B-1728B52AA6E4}">
                <adec:decorative xmlns=""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 xmlns:a16="http://schemas.microsoft.com/office/drawing/2014/main" id="{03BA4599-9856-44E7-A2B6-2354614AF73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 xmlns:a16="http://schemas.microsoft.com/office/drawing/2014/main" id="{FE551AED-617A-4A51-AA8F-586F3703B7F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EC80EFA4-265B-48D2-AE72-8585EEED648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86D81B66-9FC1-4E48-808B-98B1726D470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B4076C2D-3CFB-4EFB-8012-9F6E6533367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ED540A63-9BB9-478A-BE65-7A901018323F}"/>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 xmlns:a16="http://schemas.microsoft.com/office/drawing/2014/main" id="{5F31BC2D-187A-4ED3-8D67-C55187E532E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 xmlns:a16="http://schemas.microsoft.com/office/drawing/2014/main" id="{5490FC0B-50EB-42D6-A2A5-E02EE642E2E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4E96CB8F-A88F-40C3-A65B-8C33A16A0C2B}"/>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image" Target="../media/image1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sz="2800" dirty="0" smtClean="0"/>
              <a:t>Sentiment Analysis</a:t>
            </a:r>
            <a:endParaRPr lang="en-US" sz="2800" dirty="0"/>
          </a:p>
        </p:txBody>
      </p:sp>
      <p:sp>
        <p:nvSpPr>
          <p:cNvPr id="13" name="Text Placeholder 12">
            <a:extLst>
              <a:ext uri="{FF2B5EF4-FFF2-40B4-BE49-F238E27FC236}">
                <a16:creationId xmlns=""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smtClean="0"/>
              <a:t>Team Machine</a:t>
            </a:r>
            <a:endParaRPr lang="en-US" dirty="0"/>
          </a:p>
        </p:txBody>
      </p:sp>
    </p:spTree>
    <p:extLst>
      <p:ext uri="{BB962C8B-B14F-4D97-AF65-F5344CB8AC3E}">
        <p14:creationId xmlns="" xmlns:p14="http://schemas.microsoft.com/office/powerpoint/2010/main" val="4041433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sz="2000" dirty="0" smtClean="0"/>
              <a:t>Sentiment Analysis</a:t>
            </a:r>
            <a:endParaRPr lang="en-US" sz="2000" dirty="0"/>
          </a:p>
        </p:txBody>
      </p:sp>
      <p:sp>
        <p:nvSpPr>
          <p:cNvPr id="59" name="Text Placeholder 58">
            <a:extLst>
              <a:ext uri="{FF2B5EF4-FFF2-40B4-BE49-F238E27FC236}">
                <a16:creationId xmlns=""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dirty="0" smtClean="0"/>
              <a:t>Our Sentiment Analysis tool helps to collect valuable customer feedback in the form of text and speech and then uses machine learning algorithms to generate sentiments and sync with CRM. The sentiment categorization helps to auto-create a case for negative sentiment. It also shows dashboards for various sentiment metrics for valuable insights.</a:t>
            </a:r>
            <a:endParaRPr lang="en-US" dirty="0"/>
          </a:p>
        </p:txBody>
      </p:sp>
      <p:pic>
        <p:nvPicPr>
          <p:cNvPr id="116" name="Picture Placeholder 115" descr="A group of people in a room">
            <a:extLst>
              <a:ext uri="{FF2B5EF4-FFF2-40B4-BE49-F238E27FC236}">
                <a16:creationId xmlns=""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smtClean="0"/>
              <a:t>Sentiment analysis</a:t>
            </a:r>
            <a:endParaRPr lang="en-US" dirty="0"/>
          </a:p>
        </p:txBody>
      </p:sp>
      <p:sp>
        <p:nvSpPr>
          <p:cNvPr id="11" name="Slide Number Placeholder 10">
            <a:extLst>
              <a:ext uri="{FF2B5EF4-FFF2-40B4-BE49-F238E27FC236}">
                <a16:creationId xmlns=""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Tree>
    <p:extLst>
      <p:ext uri="{BB962C8B-B14F-4D97-AF65-F5344CB8AC3E}">
        <p14:creationId xmlns="" xmlns:p14="http://schemas.microsoft.com/office/powerpoint/2010/main" val="2184235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sz="2000" dirty="0" smtClean="0">
                <a:solidFill>
                  <a:schemeClr val="accent6"/>
                </a:solidFill>
              </a:rPr>
              <a:t>BENEFITS</a:t>
            </a:r>
            <a:endParaRPr lang="en-US" sz="2000" dirty="0">
              <a:solidFill>
                <a:schemeClr val="accent6"/>
              </a:solidFill>
            </a:endParaRPr>
          </a:p>
        </p:txBody>
      </p:sp>
      <p:sp>
        <p:nvSpPr>
          <p:cNvPr id="39" name="Text Placeholder 38">
            <a:extLst>
              <a:ext uri="{FF2B5EF4-FFF2-40B4-BE49-F238E27FC236}">
                <a16:creationId xmlns="" xmlns:a16="http://schemas.microsoft.com/office/drawing/2014/main" id="{2B0040E8-BBFE-4B5E-9ADF-88F6C234CBAB}"/>
              </a:ext>
            </a:extLst>
          </p:cNvPr>
          <p:cNvSpPr>
            <a:spLocks noGrp="1"/>
          </p:cNvSpPr>
          <p:nvPr>
            <p:ph type="body" sz="quarter" idx="22"/>
          </p:nvPr>
        </p:nvSpPr>
        <p:spPr>
          <a:xfrm>
            <a:off x="2956595" y="2807310"/>
            <a:ext cx="5824073" cy="2851106"/>
          </a:xfrm>
        </p:spPr>
        <p:txBody>
          <a:bodyPr/>
          <a:lstStyle/>
          <a:p>
            <a:r>
              <a:rPr lang="en-ZA" dirty="0" smtClean="0"/>
              <a:t>With sentiment analysis of feedback it will help the organization to effectively and proactively deal with the customers to improve their experience and establish a trusted partnership.</a:t>
            </a:r>
            <a:endParaRPr lang="en-ZA" dirty="0"/>
          </a:p>
          <a:p>
            <a:endParaRPr lang="en-ZA" dirty="0"/>
          </a:p>
        </p:txBody>
      </p:sp>
      <p:sp>
        <p:nvSpPr>
          <p:cNvPr id="3" name="Footer Placeholder 2">
            <a:extLst>
              <a:ext uri="{FF2B5EF4-FFF2-40B4-BE49-F238E27FC236}">
                <a16:creationId xmlns=""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smtClean="0"/>
              <a:t>Sentiment analysis</a:t>
            </a:r>
            <a:endParaRPr lang="en-US" dirty="0"/>
          </a:p>
        </p:txBody>
      </p:sp>
      <p:sp>
        <p:nvSpPr>
          <p:cNvPr id="4" name="Slide Number Placeholder 3">
            <a:extLst>
              <a:ext uri="{FF2B5EF4-FFF2-40B4-BE49-F238E27FC236}">
                <a16:creationId xmlns=""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Tree>
    <p:extLst>
      <p:ext uri="{BB962C8B-B14F-4D97-AF65-F5344CB8AC3E}">
        <p14:creationId xmlns="" xmlns:p14="http://schemas.microsoft.com/office/powerpoint/2010/main" val="2011919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 xmlns:a16="http://schemas.microsoft.com/office/drawing/2014/main" id="{38FEDDED-CB8D-43EC-BAB6-6DB72148B5E9}"/>
              </a:ext>
            </a:extLst>
          </p:cNvPr>
          <p:cNvSpPr>
            <a:spLocks noGrp="1"/>
          </p:cNvSpPr>
          <p:nvPr>
            <p:ph type="title"/>
          </p:nvPr>
        </p:nvSpPr>
        <p:spPr>
          <a:xfrm>
            <a:off x="4196218" y="690802"/>
            <a:ext cx="4936277" cy="575890"/>
          </a:xfrm>
        </p:spPr>
        <p:txBody>
          <a:bodyPr/>
          <a:lstStyle/>
          <a:p>
            <a:pPr algn="ctr"/>
            <a:r>
              <a:rPr lang="en-US" sz="2000" dirty="0" smtClean="0">
                <a:solidFill>
                  <a:schemeClr val="accent6"/>
                </a:solidFill>
              </a:rPr>
              <a:t>TECH stack</a:t>
            </a:r>
            <a:endParaRPr lang="en-US" sz="2000" dirty="0">
              <a:solidFill>
                <a:schemeClr val="accent6"/>
              </a:solidFill>
            </a:endParaRPr>
          </a:p>
        </p:txBody>
      </p:sp>
      <p:sp>
        <p:nvSpPr>
          <p:cNvPr id="76" name="Text Placeholder 75">
            <a:extLst>
              <a:ext uri="{FF2B5EF4-FFF2-40B4-BE49-F238E27FC236}">
                <a16:creationId xmlns="" xmlns:a16="http://schemas.microsoft.com/office/drawing/2014/main" id="{E239EA0A-BE2A-46D5-876A-5614B0A7CF0F}"/>
              </a:ext>
            </a:extLst>
          </p:cNvPr>
          <p:cNvSpPr>
            <a:spLocks noGrp="1"/>
          </p:cNvSpPr>
          <p:nvPr>
            <p:ph type="body" sz="quarter" idx="12"/>
          </p:nvPr>
        </p:nvSpPr>
        <p:spPr>
          <a:xfrm>
            <a:off x="4190069" y="2568679"/>
            <a:ext cx="3008631" cy="348162"/>
          </a:xfrm>
        </p:spPr>
        <p:txBody>
          <a:bodyPr/>
          <a:lstStyle/>
          <a:p>
            <a:r>
              <a:rPr lang="en-US" sz="1400" dirty="0" smtClean="0"/>
              <a:t>UI in React</a:t>
            </a:r>
            <a:endParaRPr lang="en-US" sz="1400" dirty="0"/>
          </a:p>
        </p:txBody>
      </p:sp>
      <p:sp>
        <p:nvSpPr>
          <p:cNvPr id="77" name="Text Placeholder 76">
            <a:extLst>
              <a:ext uri="{FF2B5EF4-FFF2-40B4-BE49-F238E27FC236}">
                <a16:creationId xmlns="" xmlns:a16="http://schemas.microsoft.com/office/drawing/2014/main" id="{92FDC44E-20CB-4210-8DA6-F83A46B39520}"/>
              </a:ext>
            </a:extLst>
          </p:cNvPr>
          <p:cNvSpPr>
            <a:spLocks noGrp="1"/>
          </p:cNvSpPr>
          <p:nvPr>
            <p:ph type="body" sz="quarter" idx="13"/>
          </p:nvPr>
        </p:nvSpPr>
        <p:spPr>
          <a:xfrm>
            <a:off x="4190069" y="2861988"/>
            <a:ext cx="3008630" cy="636682"/>
          </a:xfrm>
        </p:spPr>
        <p:txBody>
          <a:bodyPr/>
          <a:lstStyle/>
          <a:p>
            <a:r>
              <a:rPr lang="en-ZA" dirty="0" smtClean="0"/>
              <a:t>Customer feedback is captured using this component</a:t>
            </a:r>
            <a:endParaRPr lang="en-US" dirty="0"/>
          </a:p>
        </p:txBody>
      </p:sp>
      <p:sp>
        <p:nvSpPr>
          <p:cNvPr id="97" name="Text Placeholder 96">
            <a:extLst>
              <a:ext uri="{FF2B5EF4-FFF2-40B4-BE49-F238E27FC236}">
                <a16:creationId xmlns="" xmlns:a16="http://schemas.microsoft.com/office/drawing/2014/main" id="{1C9BBBD5-3078-4A97-8E7D-F5F839845BD1}"/>
              </a:ext>
            </a:extLst>
          </p:cNvPr>
          <p:cNvSpPr>
            <a:spLocks noGrp="1"/>
          </p:cNvSpPr>
          <p:nvPr>
            <p:ph type="body" sz="quarter" idx="21"/>
          </p:nvPr>
        </p:nvSpPr>
        <p:spPr>
          <a:xfrm>
            <a:off x="7913979" y="2568679"/>
            <a:ext cx="3837419" cy="348162"/>
          </a:xfrm>
        </p:spPr>
        <p:txBody>
          <a:bodyPr/>
          <a:lstStyle/>
          <a:p>
            <a:r>
              <a:rPr lang="en-US" sz="1400" dirty="0" smtClean="0"/>
              <a:t>Machine Learning in Python</a:t>
            </a:r>
            <a:endParaRPr lang="en-US" sz="1400" dirty="0"/>
          </a:p>
        </p:txBody>
      </p:sp>
      <p:sp>
        <p:nvSpPr>
          <p:cNvPr id="96" name="Text Placeholder 95">
            <a:extLst>
              <a:ext uri="{FF2B5EF4-FFF2-40B4-BE49-F238E27FC236}">
                <a16:creationId xmlns="" xmlns:a16="http://schemas.microsoft.com/office/drawing/2014/main" id="{CDBDA856-8CC1-449E-B621-022F99358F0B}"/>
              </a:ext>
            </a:extLst>
          </p:cNvPr>
          <p:cNvSpPr>
            <a:spLocks noGrp="1"/>
          </p:cNvSpPr>
          <p:nvPr>
            <p:ph type="body" sz="quarter" idx="20"/>
          </p:nvPr>
        </p:nvSpPr>
        <p:spPr>
          <a:xfrm>
            <a:off x="7913979" y="2861988"/>
            <a:ext cx="3008630" cy="636682"/>
          </a:xfrm>
        </p:spPr>
        <p:txBody>
          <a:bodyPr/>
          <a:lstStyle/>
          <a:p>
            <a:r>
              <a:rPr lang="en-ZA" dirty="0" smtClean="0"/>
              <a:t>Sentiment analysis of feedback using machine learning models</a:t>
            </a:r>
            <a:endParaRPr lang="en-ZA" dirty="0"/>
          </a:p>
        </p:txBody>
      </p:sp>
      <p:sp>
        <p:nvSpPr>
          <p:cNvPr id="99" name="Text Placeholder 98">
            <a:extLst>
              <a:ext uri="{FF2B5EF4-FFF2-40B4-BE49-F238E27FC236}">
                <a16:creationId xmlns="" xmlns:a16="http://schemas.microsoft.com/office/drawing/2014/main" id="{3A32E54C-621B-48BA-A803-164046E2AE65}"/>
              </a:ext>
            </a:extLst>
          </p:cNvPr>
          <p:cNvSpPr>
            <a:spLocks noGrp="1"/>
          </p:cNvSpPr>
          <p:nvPr>
            <p:ph type="body" sz="quarter" idx="23"/>
          </p:nvPr>
        </p:nvSpPr>
        <p:spPr>
          <a:xfrm>
            <a:off x="4190068" y="5044309"/>
            <a:ext cx="3749821" cy="348162"/>
          </a:xfrm>
        </p:spPr>
        <p:txBody>
          <a:bodyPr/>
          <a:lstStyle/>
          <a:p>
            <a:r>
              <a:rPr lang="en-US" sz="1400" dirty="0" smtClean="0"/>
              <a:t>Integration API using Web API</a:t>
            </a:r>
            <a:endParaRPr lang="en-US" sz="1400" dirty="0"/>
          </a:p>
        </p:txBody>
      </p:sp>
      <p:sp>
        <p:nvSpPr>
          <p:cNvPr id="98" name="Text Placeholder 97">
            <a:extLst>
              <a:ext uri="{FF2B5EF4-FFF2-40B4-BE49-F238E27FC236}">
                <a16:creationId xmlns="" xmlns:a16="http://schemas.microsoft.com/office/drawing/2014/main" id="{01AED438-7299-4DC8-9DD9-BA1D41DA9675}"/>
              </a:ext>
            </a:extLst>
          </p:cNvPr>
          <p:cNvSpPr>
            <a:spLocks noGrp="1"/>
          </p:cNvSpPr>
          <p:nvPr>
            <p:ph type="body" sz="quarter" idx="22"/>
          </p:nvPr>
        </p:nvSpPr>
        <p:spPr>
          <a:xfrm>
            <a:off x="4190069" y="5337618"/>
            <a:ext cx="3008630" cy="636682"/>
          </a:xfrm>
        </p:spPr>
        <p:txBody>
          <a:bodyPr/>
          <a:lstStyle/>
          <a:p>
            <a:r>
              <a:rPr lang="en-ZA" dirty="0" smtClean="0"/>
              <a:t>Integration API to connect with UI, Python, CRM, DB</a:t>
            </a:r>
            <a:endParaRPr lang="en-ZA" dirty="0"/>
          </a:p>
        </p:txBody>
      </p:sp>
      <p:sp>
        <p:nvSpPr>
          <p:cNvPr id="101" name="Text Placeholder 100">
            <a:extLst>
              <a:ext uri="{FF2B5EF4-FFF2-40B4-BE49-F238E27FC236}">
                <a16:creationId xmlns="" xmlns:a16="http://schemas.microsoft.com/office/drawing/2014/main" id="{9B8F2F1C-23A5-48F0-83ED-64D9A8A3E43E}"/>
              </a:ext>
            </a:extLst>
          </p:cNvPr>
          <p:cNvSpPr>
            <a:spLocks noGrp="1"/>
          </p:cNvSpPr>
          <p:nvPr>
            <p:ph type="body" sz="quarter" idx="25"/>
          </p:nvPr>
        </p:nvSpPr>
        <p:spPr>
          <a:xfrm>
            <a:off x="7913980" y="5047681"/>
            <a:ext cx="3008631" cy="348162"/>
          </a:xfrm>
        </p:spPr>
        <p:txBody>
          <a:bodyPr/>
          <a:lstStyle/>
          <a:p>
            <a:r>
              <a:rPr lang="en-US" dirty="0" smtClean="0"/>
              <a:t>CRM</a:t>
            </a:r>
            <a:endParaRPr lang="en-US" dirty="0"/>
          </a:p>
        </p:txBody>
      </p:sp>
      <p:sp>
        <p:nvSpPr>
          <p:cNvPr id="100" name="Text Placeholder 99">
            <a:extLst>
              <a:ext uri="{FF2B5EF4-FFF2-40B4-BE49-F238E27FC236}">
                <a16:creationId xmlns="" xmlns:a16="http://schemas.microsoft.com/office/drawing/2014/main" id="{16B8F8D8-59B2-406F-94E0-04DFD90B8D0C}"/>
              </a:ext>
            </a:extLst>
          </p:cNvPr>
          <p:cNvSpPr>
            <a:spLocks noGrp="1"/>
          </p:cNvSpPr>
          <p:nvPr>
            <p:ph type="body" sz="quarter" idx="24"/>
          </p:nvPr>
        </p:nvSpPr>
        <p:spPr>
          <a:xfrm>
            <a:off x="7913980" y="5340990"/>
            <a:ext cx="3008630" cy="636682"/>
          </a:xfrm>
        </p:spPr>
        <p:txBody>
          <a:bodyPr/>
          <a:lstStyle/>
          <a:p>
            <a:r>
              <a:rPr lang="en-ZA" dirty="0" smtClean="0"/>
              <a:t>Feedback, sentiment reports and case management</a:t>
            </a:r>
            <a:endParaRPr lang="en-ZA" dirty="0"/>
          </a:p>
        </p:txBody>
      </p:sp>
      <p:sp>
        <p:nvSpPr>
          <p:cNvPr id="19" name="Footer Placeholder 18">
            <a:extLst>
              <a:ext uri="{FF2B5EF4-FFF2-40B4-BE49-F238E27FC236}">
                <a16:creationId xmlns=""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smtClean="0"/>
              <a:t>Sentiment analysis</a:t>
            </a:r>
            <a:endParaRPr lang="en-US" dirty="0"/>
          </a:p>
        </p:txBody>
      </p:sp>
      <p:sp>
        <p:nvSpPr>
          <p:cNvPr id="20" name="Slide Number Placeholder 19">
            <a:extLst>
              <a:ext uri="{FF2B5EF4-FFF2-40B4-BE49-F238E27FC236}">
                <a16:creationId xmlns=""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pic>
        <p:nvPicPr>
          <p:cNvPr id="18" name="Picture Placeholder 17" descr="react.png"/>
          <p:cNvPicPr>
            <a:picLocks noGrp="1" noChangeAspect="1"/>
          </p:cNvPicPr>
          <p:nvPr>
            <p:ph type="pic" sz="quarter" idx="26"/>
          </p:nvPr>
        </p:nvPicPr>
        <p:blipFill>
          <a:blip r:embed="rId2"/>
          <a:srcRect t="131" b="131"/>
          <a:stretch>
            <a:fillRect/>
          </a:stretch>
        </p:blipFill>
        <p:spPr/>
      </p:pic>
      <p:pic>
        <p:nvPicPr>
          <p:cNvPr id="22" name="Picture Placeholder 21" descr="5848152fcef1014c0b5e4967.png"/>
          <p:cNvPicPr>
            <a:picLocks noGrp="1" noChangeAspect="1"/>
          </p:cNvPicPr>
          <p:nvPr>
            <p:ph type="pic" sz="quarter" idx="27"/>
          </p:nvPr>
        </p:nvPicPr>
        <p:blipFill>
          <a:blip r:embed="rId3"/>
          <a:srcRect l="195" r="195"/>
          <a:stretch>
            <a:fillRect/>
          </a:stretch>
        </p:blipFill>
        <p:spPr/>
      </p:pic>
      <p:pic>
        <p:nvPicPr>
          <p:cNvPr id="24" name="Picture Placeholder 23" descr="api.png"/>
          <p:cNvPicPr>
            <a:picLocks noGrp="1" noChangeAspect="1"/>
          </p:cNvPicPr>
          <p:nvPr>
            <p:ph type="pic" sz="quarter" idx="28"/>
          </p:nvPr>
        </p:nvPicPr>
        <p:blipFill>
          <a:blip r:embed="rId4"/>
          <a:srcRect l="19150" r="19150"/>
          <a:stretch>
            <a:fillRect/>
          </a:stretch>
        </p:blipFill>
        <p:spPr/>
      </p:pic>
      <p:pic>
        <p:nvPicPr>
          <p:cNvPr id="26" name="Picture Placeholder 25" descr="salesforce.png"/>
          <p:cNvPicPr>
            <a:picLocks noGrp="1" noChangeAspect="1"/>
          </p:cNvPicPr>
          <p:nvPr>
            <p:ph type="pic" sz="quarter" idx="29"/>
          </p:nvPr>
        </p:nvPicPr>
        <p:blipFill>
          <a:blip r:embed="rId5"/>
          <a:srcRect t="1234" b="1234"/>
          <a:stretch>
            <a:fillRect/>
          </a:stretch>
        </p:blipFill>
        <p:spPr/>
      </p:pic>
    </p:spTree>
    <p:extLst>
      <p:ext uri="{BB962C8B-B14F-4D97-AF65-F5344CB8AC3E}">
        <p14:creationId xmlns="" xmlns:p14="http://schemas.microsoft.com/office/powerpoint/2010/main" val="1968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 xmlns:a16="http://schemas.microsoft.com/office/drawing/2014/main" id="{7FE51E02-50EB-4E26-B5E1-1B76B0D7B688}"/>
              </a:ext>
            </a:extLst>
          </p:cNvPr>
          <p:cNvSpPr>
            <a:spLocks noGrp="1"/>
          </p:cNvSpPr>
          <p:nvPr>
            <p:ph type="title"/>
          </p:nvPr>
        </p:nvSpPr>
        <p:spPr>
          <a:xfrm>
            <a:off x="3509716" y="1823625"/>
            <a:ext cx="5525642" cy="580030"/>
          </a:xfrm>
        </p:spPr>
        <p:txBody>
          <a:bodyPr/>
          <a:lstStyle/>
          <a:p>
            <a:r>
              <a:rPr lang="en-US" sz="2000" dirty="0" smtClean="0">
                <a:solidFill>
                  <a:schemeClr val="accent6"/>
                </a:solidFill>
              </a:rPr>
              <a:t>High level Architecture</a:t>
            </a:r>
            <a:endParaRPr lang="en-US" sz="2000" dirty="0">
              <a:solidFill>
                <a:schemeClr val="accent6"/>
              </a:solidFill>
            </a:endParaRPr>
          </a:p>
        </p:txBody>
      </p:sp>
      <p:sp>
        <p:nvSpPr>
          <p:cNvPr id="3" name="Footer Placeholder 2">
            <a:extLst>
              <a:ext uri="{FF2B5EF4-FFF2-40B4-BE49-F238E27FC236}">
                <a16:creationId xmlns=""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smtClean="0"/>
              <a:t>Sentiment analysis</a:t>
            </a:r>
            <a:endParaRPr lang="en-US" dirty="0"/>
          </a:p>
        </p:txBody>
      </p:sp>
      <p:sp>
        <p:nvSpPr>
          <p:cNvPr id="4" name="Slide Number Placeholder 3">
            <a:extLst>
              <a:ext uri="{FF2B5EF4-FFF2-40B4-BE49-F238E27FC236}">
                <a16:creationId xmlns=""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pic>
        <p:nvPicPr>
          <p:cNvPr id="23" name="Picture Placeholder 22" descr="react.png"/>
          <p:cNvPicPr>
            <a:picLocks noGrp="1" noChangeAspect="1"/>
          </p:cNvPicPr>
          <p:nvPr>
            <p:ph type="pic" sz="quarter" idx="25"/>
          </p:nvPr>
        </p:nvPicPr>
        <p:blipFill>
          <a:blip r:embed="rId2"/>
          <a:srcRect/>
          <a:stretch>
            <a:fillRect/>
          </a:stretch>
        </p:blipFill>
        <p:spPr>
          <a:xfrm>
            <a:off x="2277613" y="3302984"/>
            <a:ext cx="1244186" cy="1244186"/>
          </a:xfrm>
        </p:spPr>
      </p:pic>
      <p:pic>
        <p:nvPicPr>
          <p:cNvPr id="25" name="Picture Placeholder 24" descr="api.png"/>
          <p:cNvPicPr>
            <a:picLocks noGrp="1" noChangeAspect="1"/>
          </p:cNvPicPr>
          <p:nvPr>
            <p:ph type="pic" sz="quarter" idx="26"/>
          </p:nvPr>
        </p:nvPicPr>
        <p:blipFill>
          <a:blip r:embed="rId3"/>
          <a:srcRect l="19231" r="19231"/>
          <a:stretch>
            <a:fillRect/>
          </a:stretch>
        </p:blipFill>
        <p:spPr>
          <a:xfrm>
            <a:off x="4783021" y="3194343"/>
            <a:ext cx="1513459" cy="1513459"/>
          </a:xfrm>
        </p:spPr>
      </p:pic>
      <p:pic>
        <p:nvPicPr>
          <p:cNvPr id="37" name="Picture Placeholder 36" descr="salesforce.png"/>
          <p:cNvPicPr>
            <a:picLocks noGrp="1" noChangeAspect="1"/>
          </p:cNvPicPr>
          <p:nvPr>
            <p:ph type="pic" sz="quarter" idx="27"/>
          </p:nvPr>
        </p:nvPicPr>
        <p:blipFill>
          <a:blip r:embed="rId4"/>
          <a:srcRect t="1106" b="1106"/>
          <a:stretch>
            <a:fillRect/>
          </a:stretch>
        </p:blipFill>
        <p:spPr>
          <a:xfrm>
            <a:off x="8157172" y="3112861"/>
            <a:ext cx="1657926" cy="1657926"/>
          </a:xfrm>
        </p:spPr>
      </p:pic>
      <p:pic>
        <p:nvPicPr>
          <p:cNvPr id="53" name="Picture Placeholder 52" descr="5848152fcef1014c0b5e4967.png"/>
          <p:cNvPicPr>
            <a:picLocks noGrp="1" noChangeAspect="1"/>
          </p:cNvPicPr>
          <p:nvPr>
            <p:ph type="pic" sz="quarter" idx="28"/>
          </p:nvPr>
        </p:nvPicPr>
        <p:blipFill>
          <a:blip r:embed="rId5"/>
          <a:srcRect l="195" r="195"/>
          <a:stretch>
            <a:fillRect/>
          </a:stretch>
        </p:blipFill>
        <p:spPr>
          <a:xfrm>
            <a:off x="3887142" y="5251009"/>
            <a:ext cx="1199758" cy="1199758"/>
          </a:xfrm>
        </p:spPr>
      </p:pic>
      <p:pic>
        <p:nvPicPr>
          <p:cNvPr id="55" name="Picture 54" descr="databse.jpg"/>
          <p:cNvPicPr>
            <a:picLocks noChangeAspect="1"/>
          </p:cNvPicPr>
          <p:nvPr/>
        </p:nvPicPr>
        <p:blipFill>
          <a:blip r:embed="rId6"/>
          <a:stretch>
            <a:fillRect/>
          </a:stretch>
        </p:blipFill>
        <p:spPr>
          <a:xfrm>
            <a:off x="5748949" y="5587750"/>
            <a:ext cx="777592" cy="777592"/>
          </a:xfrm>
          <a:prstGeom prst="rect">
            <a:avLst/>
          </a:prstGeom>
        </p:spPr>
      </p:pic>
      <p:cxnSp>
        <p:nvCxnSpPr>
          <p:cNvPr id="57" name="Straight Arrow Connector 56"/>
          <p:cNvCxnSpPr>
            <a:stCxn id="23" idx="3"/>
            <a:endCxn id="25" idx="1"/>
          </p:cNvCxnSpPr>
          <p:nvPr/>
        </p:nvCxnSpPr>
        <p:spPr>
          <a:xfrm>
            <a:off x="3521799" y="3925077"/>
            <a:ext cx="1261222" cy="259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3" idx="3"/>
          </p:cNvCxnSpPr>
          <p:nvPr/>
        </p:nvCxnSpPr>
        <p:spPr>
          <a:xfrm flipV="1">
            <a:off x="3521799" y="3923911"/>
            <a:ext cx="1243115" cy="1166"/>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5" idx="3"/>
            <a:endCxn id="37" idx="1"/>
          </p:cNvCxnSpPr>
          <p:nvPr/>
        </p:nvCxnSpPr>
        <p:spPr>
          <a:xfrm flipV="1">
            <a:off x="6296480" y="3941824"/>
            <a:ext cx="1860692" cy="9249"/>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55" idx="0"/>
          </p:cNvCxnSpPr>
          <p:nvPr/>
        </p:nvCxnSpPr>
        <p:spPr>
          <a:xfrm rot="5400000">
            <a:off x="5738766" y="5179213"/>
            <a:ext cx="807517" cy="9557"/>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5400000">
            <a:off x="4569360" y="5132436"/>
            <a:ext cx="807517" cy="9557"/>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381062" y="2833736"/>
            <a:ext cx="1120820" cy="338554"/>
          </a:xfrm>
          <a:prstGeom prst="rect">
            <a:avLst/>
          </a:prstGeom>
          <a:noFill/>
        </p:spPr>
        <p:txBody>
          <a:bodyPr wrap="none" rtlCol="0">
            <a:spAutoFit/>
          </a:bodyPr>
          <a:lstStyle/>
          <a:p>
            <a:r>
              <a:rPr lang="en-US" sz="1600" dirty="0" smtClean="0">
                <a:solidFill>
                  <a:schemeClr val="bg1"/>
                </a:solidFill>
              </a:rPr>
              <a:t>UI (React)</a:t>
            </a:r>
            <a:endParaRPr lang="en-US" sz="1600" dirty="0">
              <a:solidFill>
                <a:schemeClr val="bg1"/>
              </a:solidFill>
            </a:endParaRPr>
          </a:p>
        </p:txBody>
      </p:sp>
      <p:sp>
        <p:nvSpPr>
          <p:cNvPr id="16" name="TextBox 15"/>
          <p:cNvSpPr txBox="1"/>
          <p:nvPr/>
        </p:nvSpPr>
        <p:spPr>
          <a:xfrm>
            <a:off x="4805882" y="2777907"/>
            <a:ext cx="1531060" cy="338554"/>
          </a:xfrm>
          <a:prstGeom prst="rect">
            <a:avLst/>
          </a:prstGeom>
          <a:noFill/>
        </p:spPr>
        <p:txBody>
          <a:bodyPr wrap="none" rtlCol="0">
            <a:spAutoFit/>
          </a:bodyPr>
          <a:lstStyle/>
          <a:p>
            <a:r>
              <a:rPr lang="en-US" sz="1600" dirty="0" smtClean="0">
                <a:solidFill>
                  <a:schemeClr val="bg1"/>
                </a:solidFill>
              </a:rPr>
              <a:t>Integration API</a:t>
            </a:r>
            <a:endParaRPr lang="en-US" sz="1600" dirty="0">
              <a:solidFill>
                <a:schemeClr val="bg1"/>
              </a:solidFill>
            </a:endParaRPr>
          </a:p>
        </p:txBody>
      </p:sp>
      <p:sp>
        <p:nvSpPr>
          <p:cNvPr id="17" name="TextBox 16"/>
          <p:cNvSpPr txBox="1"/>
          <p:nvPr/>
        </p:nvSpPr>
        <p:spPr>
          <a:xfrm>
            <a:off x="6607522" y="5801764"/>
            <a:ext cx="1061509" cy="338554"/>
          </a:xfrm>
          <a:prstGeom prst="rect">
            <a:avLst/>
          </a:prstGeom>
          <a:noFill/>
        </p:spPr>
        <p:txBody>
          <a:bodyPr wrap="none" rtlCol="0">
            <a:spAutoFit/>
          </a:bodyPr>
          <a:lstStyle/>
          <a:p>
            <a:r>
              <a:rPr lang="en-US" sz="1600" dirty="0" smtClean="0">
                <a:solidFill>
                  <a:schemeClr val="bg1"/>
                </a:solidFill>
              </a:rPr>
              <a:t>Database</a:t>
            </a:r>
            <a:endParaRPr lang="en-US" sz="1600" dirty="0">
              <a:solidFill>
                <a:schemeClr val="bg1"/>
              </a:solidFill>
            </a:endParaRPr>
          </a:p>
        </p:txBody>
      </p:sp>
      <p:sp>
        <p:nvSpPr>
          <p:cNvPr id="18" name="TextBox 17"/>
          <p:cNvSpPr txBox="1"/>
          <p:nvPr/>
        </p:nvSpPr>
        <p:spPr>
          <a:xfrm>
            <a:off x="1293139" y="5530159"/>
            <a:ext cx="2646878" cy="584775"/>
          </a:xfrm>
          <a:prstGeom prst="rect">
            <a:avLst/>
          </a:prstGeom>
          <a:noFill/>
        </p:spPr>
        <p:txBody>
          <a:bodyPr wrap="none" rtlCol="0">
            <a:spAutoFit/>
          </a:bodyPr>
          <a:lstStyle/>
          <a:p>
            <a:r>
              <a:rPr lang="en-US" sz="1600" dirty="0" smtClean="0">
                <a:solidFill>
                  <a:schemeClr val="bg1"/>
                </a:solidFill>
              </a:rPr>
              <a:t>Sentiment Analysis using</a:t>
            </a:r>
          </a:p>
          <a:p>
            <a:r>
              <a:rPr lang="en-US" sz="1600" dirty="0" smtClean="0">
                <a:solidFill>
                  <a:schemeClr val="bg1"/>
                </a:solidFill>
              </a:rPr>
              <a:t>Machine Learning (Python)</a:t>
            </a:r>
            <a:endParaRPr lang="en-US" sz="1600" dirty="0">
              <a:solidFill>
                <a:schemeClr val="bg1"/>
              </a:solidFill>
            </a:endParaRPr>
          </a:p>
        </p:txBody>
      </p:sp>
      <p:sp>
        <p:nvSpPr>
          <p:cNvPr id="19" name="TextBox 18"/>
          <p:cNvSpPr txBox="1"/>
          <p:nvPr/>
        </p:nvSpPr>
        <p:spPr>
          <a:xfrm>
            <a:off x="7585295" y="2660211"/>
            <a:ext cx="2889564" cy="338554"/>
          </a:xfrm>
          <a:prstGeom prst="rect">
            <a:avLst/>
          </a:prstGeom>
          <a:noFill/>
        </p:spPr>
        <p:txBody>
          <a:bodyPr wrap="square" rtlCol="0">
            <a:spAutoFit/>
          </a:bodyPr>
          <a:lstStyle/>
          <a:p>
            <a:r>
              <a:rPr lang="en-US" sz="1600" dirty="0" smtClean="0">
                <a:solidFill>
                  <a:schemeClr val="bg1"/>
                </a:solidFill>
              </a:rPr>
              <a:t>Case Management &amp; Reports</a:t>
            </a:r>
            <a:endParaRPr lang="en-US" sz="1600" dirty="0">
              <a:solidFill>
                <a:schemeClr val="bg1"/>
              </a:solidFill>
            </a:endParaRPr>
          </a:p>
        </p:txBody>
      </p:sp>
      <p:sp>
        <p:nvSpPr>
          <p:cNvPr id="20" name="TextBox 19"/>
          <p:cNvSpPr txBox="1"/>
          <p:nvPr/>
        </p:nvSpPr>
        <p:spPr>
          <a:xfrm>
            <a:off x="3864321" y="3539904"/>
            <a:ext cx="298480" cy="337047"/>
          </a:xfrm>
          <a:prstGeom prst="rect">
            <a:avLst/>
          </a:prstGeom>
          <a:noFill/>
        </p:spPr>
        <p:txBody>
          <a:bodyPr wrap="square" rtlCol="0">
            <a:spAutoFit/>
          </a:bodyPr>
          <a:lstStyle/>
          <a:p>
            <a:r>
              <a:rPr lang="en-US" sz="1600" dirty="0" smtClean="0">
                <a:solidFill>
                  <a:schemeClr val="bg1"/>
                </a:solidFill>
              </a:rPr>
              <a:t>2</a:t>
            </a:r>
            <a:endParaRPr lang="en-US" sz="1600" dirty="0">
              <a:solidFill>
                <a:schemeClr val="bg1"/>
              </a:solidFill>
            </a:endParaRPr>
          </a:p>
        </p:txBody>
      </p:sp>
      <p:sp>
        <p:nvSpPr>
          <p:cNvPr id="22" name="TextBox 21"/>
          <p:cNvSpPr txBox="1"/>
          <p:nvPr/>
        </p:nvSpPr>
        <p:spPr>
          <a:xfrm>
            <a:off x="4605197" y="4887361"/>
            <a:ext cx="298480" cy="337047"/>
          </a:xfrm>
          <a:prstGeom prst="rect">
            <a:avLst/>
          </a:prstGeom>
          <a:noFill/>
        </p:spPr>
        <p:txBody>
          <a:bodyPr wrap="square" rtlCol="0">
            <a:spAutoFit/>
          </a:bodyPr>
          <a:lstStyle/>
          <a:p>
            <a:r>
              <a:rPr lang="en-US" sz="1600" dirty="0" smtClean="0">
                <a:solidFill>
                  <a:schemeClr val="bg1"/>
                </a:solidFill>
              </a:rPr>
              <a:t>3</a:t>
            </a:r>
            <a:endParaRPr lang="en-US" sz="1600" dirty="0">
              <a:solidFill>
                <a:schemeClr val="bg1"/>
              </a:solidFill>
            </a:endParaRPr>
          </a:p>
        </p:txBody>
      </p:sp>
      <p:sp>
        <p:nvSpPr>
          <p:cNvPr id="24" name="TextBox 23"/>
          <p:cNvSpPr txBox="1"/>
          <p:nvPr/>
        </p:nvSpPr>
        <p:spPr>
          <a:xfrm>
            <a:off x="5798746" y="4903959"/>
            <a:ext cx="298480" cy="337047"/>
          </a:xfrm>
          <a:prstGeom prst="rect">
            <a:avLst/>
          </a:prstGeom>
          <a:noFill/>
        </p:spPr>
        <p:txBody>
          <a:bodyPr wrap="square" rtlCol="0">
            <a:spAutoFit/>
          </a:bodyPr>
          <a:lstStyle/>
          <a:p>
            <a:r>
              <a:rPr lang="en-US" sz="1600" dirty="0" smtClean="0">
                <a:solidFill>
                  <a:schemeClr val="bg1"/>
                </a:solidFill>
              </a:rPr>
              <a:t>4</a:t>
            </a:r>
            <a:endParaRPr lang="en-US" sz="1600" dirty="0">
              <a:solidFill>
                <a:schemeClr val="bg1"/>
              </a:solidFill>
            </a:endParaRPr>
          </a:p>
        </p:txBody>
      </p:sp>
      <p:sp>
        <p:nvSpPr>
          <p:cNvPr id="26" name="TextBox 25"/>
          <p:cNvSpPr txBox="1"/>
          <p:nvPr/>
        </p:nvSpPr>
        <p:spPr>
          <a:xfrm>
            <a:off x="7120552" y="3564046"/>
            <a:ext cx="298480" cy="338554"/>
          </a:xfrm>
          <a:prstGeom prst="rect">
            <a:avLst/>
          </a:prstGeom>
          <a:noFill/>
        </p:spPr>
        <p:txBody>
          <a:bodyPr wrap="square" rtlCol="0">
            <a:spAutoFit/>
          </a:bodyPr>
          <a:lstStyle/>
          <a:p>
            <a:r>
              <a:rPr lang="en-US" sz="1600" dirty="0" smtClean="0">
                <a:solidFill>
                  <a:schemeClr val="bg1"/>
                </a:solidFill>
              </a:rPr>
              <a:t>5</a:t>
            </a:r>
            <a:endParaRPr lang="en-US" sz="1600" dirty="0">
              <a:solidFill>
                <a:schemeClr val="bg1"/>
              </a:solidFill>
            </a:endParaRPr>
          </a:p>
        </p:txBody>
      </p:sp>
      <p:pic>
        <p:nvPicPr>
          <p:cNvPr id="27" name="Picture 26" descr="user.png"/>
          <p:cNvPicPr>
            <a:picLocks noChangeAspect="1"/>
          </p:cNvPicPr>
          <p:nvPr/>
        </p:nvPicPr>
        <p:blipFill>
          <a:blip r:embed="rId7"/>
          <a:stretch>
            <a:fillRect/>
          </a:stretch>
        </p:blipFill>
        <p:spPr>
          <a:xfrm>
            <a:off x="889144" y="3566218"/>
            <a:ext cx="703511" cy="716073"/>
          </a:xfrm>
          <a:prstGeom prst="rect">
            <a:avLst/>
          </a:prstGeom>
        </p:spPr>
      </p:pic>
      <p:sp>
        <p:nvSpPr>
          <p:cNvPr id="28" name="TextBox 27"/>
          <p:cNvSpPr txBox="1"/>
          <p:nvPr/>
        </p:nvSpPr>
        <p:spPr>
          <a:xfrm>
            <a:off x="740876" y="4389424"/>
            <a:ext cx="1074333" cy="338554"/>
          </a:xfrm>
          <a:prstGeom prst="rect">
            <a:avLst/>
          </a:prstGeom>
          <a:noFill/>
        </p:spPr>
        <p:txBody>
          <a:bodyPr wrap="none" rtlCol="0">
            <a:spAutoFit/>
          </a:bodyPr>
          <a:lstStyle/>
          <a:p>
            <a:r>
              <a:rPr lang="en-US" sz="1600" dirty="0" smtClean="0">
                <a:solidFill>
                  <a:schemeClr val="bg1"/>
                </a:solidFill>
              </a:rPr>
              <a:t>Customer</a:t>
            </a:r>
            <a:endParaRPr lang="en-US" sz="1600" dirty="0">
              <a:solidFill>
                <a:schemeClr val="bg1"/>
              </a:solidFill>
            </a:endParaRPr>
          </a:p>
        </p:txBody>
      </p:sp>
      <p:cxnSp>
        <p:nvCxnSpPr>
          <p:cNvPr id="29" name="Straight Arrow Connector 28"/>
          <p:cNvCxnSpPr>
            <a:stCxn id="27" idx="3"/>
            <a:endCxn id="23" idx="1"/>
          </p:cNvCxnSpPr>
          <p:nvPr/>
        </p:nvCxnSpPr>
        <p:spPr>
          <a:xfrm>
            <a:off x="1592655" y="3924255"/>
            <a:ext cx="684958" cy="822"/>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726195" y="3520289"/>
            <a:ext cx="298480" cy="337047"/>
          </a:xfrm>
          <a:prstGeom prst="rect">
            <a:avLst/>
          </a:prstGeom>
          <a:noFill/>
        </p:spPr>
        <p:txBody>
          <a:bodyPr wrap="square" rtlCol="0">
            <a:spAutoFit/>
          </a:bodyPr>
          <a:lstStyle/>
          <a:p>
            <a:r>
              <a:rPr lang="en-US" sz="1600" dirty="0" smtClean="0">
                <a:solidFill>
                  <a:schemeClr val="bg1"/>
                </a:solidFill>
              </a:rPr>
              <a:t>1</a:t>
            </a:r>
            <a:endParaRPr lang="en-US" sz="1600" dirty="0">
              <a:solidFill>
                <a:schemeClr val="bg1"/>
              </a:solidFill>
            </a:endParaRPr>
          </a:p>
        </p:txBody>
      </p:sp>
      <p:sp>
        <p:nvSpPr>
          <p:cNvPr id="34" name="TextBox 33"/>
          <p:cNvSpPr txBox="1"/>
          <p:nvPr/>
        </p:nvSpPr>
        <p:spPr>
          <a:xfrm>
            <a:off x="6397783" y="4016722"/>
            <a:ext cx="1689886" cy="338554"/>
          </a:xfrm>
          <a:prstGeom prst="rect">
            <a:avLst/>
          </a:prstGeom>
          <a:noFill/>
        </p:spPr>
        <p:txBody>
          <a:bodyPr wrap="none" rtlCol="0">
            <a:spAutoFit/>
          </a:bodyPr>
          <a:lstStyle/>
          <a:p>
            <a:r>
              <a:rPr lang="en-US" sz="1600" dirty="0" smtClean="0">
                <a:solidFill>
                  <a:schemeClr val="bg1"/>
                </a:solidFill>
              </a:rPr>
              <a:t>Sync sentiments</a:t>
            </a:r>
            <a:endParaRPr lang="en-US" sz="1600" dirty="0">
              <a:solidFill>
                <a:schemeClr val="bg1"/>
              </a:solidFill>
            </a:endParaRPr>
          </a:p>
        </p:txBody>
      </p:sp>
    </p:spTree>
    <p:extLst>
      <p:ext uri="{BB962C8B-B14F-4D97-AF65-F5344CB8AC3E}">
        <p14:creationId xmlns="" xmlns:p14="http://schemas.microsoft.com/office/powerpoint/2010/main" val="2961106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fontScale="85000" lnSpcReduction="20000"/>
          </a:bodyPr>
          <a:lstStyle/>
          <a:p>
            <a:r>
              <a:rPr lang="en-US" sz="2800" dirty="0" smtClean="0">
                <a:solidFill>
                  <a:schemeClr val="accent3">
                    <a:lumMod val="60000"/>
                    <a:lumOff val="40000"/>
                  </a:schemeClr>
                </a:solidFill>
              </a:rPr>
              <a:t>Team Machine</a:t>
            </a:r>
          </a:p>
          <a:p>
            <a:r>
              <a:rPr lang="en-US" dirty="0" err="1" smtClean="0"/>
              <a:t>Akshay</a:t>
            </a:r>
            <a:r>
              <a:rPr lang="en-US" dirty="0" smtClean="0"/>
              <a:t> </a:t>
            </a:r>
            <a:r>
              <a:rPr lang="en-US" dirty="0" err="1" smtClean="0"/>
              <a:t>Agrawal</a:t>
            </a:r>
            <a:endParaRPr lang="en-US" dirty="0" smtClean="0"/>
          </a:p>
          <a:p>
            <a:r>
              <a:rPr lang="en-US" dirty="0" err="1" smtClean="0"/>
              <a:t>Meenakshi</a:t>
            </a:r>
            <a:r>
              <a:rPr lang="en-US" dirty="0" smtClean="0"/>
              <a:t> </a:t>
            </a:r>
            <a:r>
              <a:rPr lang="en-US" dirty="0" err="1" smtClean="0"/>
              <a:t>Telu</a:t>
            </a:r>
            <a:endParaRPr lang="en-US" dirty="0" smtClean="0"/>
          </a:p>
          <a:p>
            <a:r>
              <a:rPr lang="en-US" dirty="0" err="1" smtClean="0"/>
              <a:t>Tribhuvan</a:t>
            </a:r>
            <a:r>
              <a:rPr lang="en-US" dirty="0" smtClean="0"/>
              <a:t> </a:t>
            </a:r>
            <a:r>
              <a:rPr lang="en-US" dirty="0" err="1" smtClean="0"/>
              <a:t>Bobbichetty</a:t>
            </a:r>
            <a:endParaRPr lang="en-US" dirty="0" smtClean="0"/>
          </a:p>
          <a:p>
            <a:r>
              <a:rPr lang="en-US" dirty="0" smtClean="0"/>
              <a:t>Trina </a:t>
            </a:r>
            <a:r>
              <a:rPr lang="en-US" dirty="0" err="1" smtClean="0"/>
              <a:t>Ghosh</a:t>
            </a:r>
            <a:endParaRPr lang="en-US" dirty="0"/>
          </a:p>
        </p:txBody>
      </p:sp>
      <p:sp>
        <p:nvSpPr>
          <p:cNvPr id="21" name="Footer Placeholder 20">
            <a:extLst>
              <a:ext uri="{FF2B5EF4-FFF2-40B4-BE49-F238E27FC236}">
                <a16:creationId xmlns=""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smtClean="0"/>
              <a:t>Sentiment analysis</a:t>
            </a:r>
            <a:endParaRPr lang="en-US" dirty="0"/>
          </a:p>
        </p:txBody>
      </p:sp>
      <p:sp>
        <p:nvSpPr>
          <p:cNvPr id="22" name="Slide Number Placeholder 21">
            <a:extLst>
              <a:ext uri="{FF2B5EF4-FFF2-40B4-BE49-F238E27FC236}">
                <a16:creationId xmlns=""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Tree>
    <p:extLst>
      <p:ext uri="{BB962C8B-B14F-4D97-AF65-F5344CB8AC3E}">
        <p14:creationId xmlns="" xmlns:p14="http://schemas.microsoft.com/office/powerpoint/2010/main" val="2806944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3B034D-ACEF-4C52-A048-622E130B9A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196</Words>
  <Application>Microsoft Office PowerPoint</Application>
  <PresentationFormat>Custom</PresentationFormat>
  <Paragraphs>45</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Sentiment Analysis</vt:lpstr>
      <vt:lpstr>Sentiment Analysis</vt:lpstr>
      <vt:lpstr>BENEFITS</vt:lpstr>
      <vt:lpstr>TECH stack</vt:lpstr>
      <vt:lpstr>High level Architecture</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2023-10-10T13:31:58Z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